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Bold" charset="1" panose="00000800000000000000"/>
      <p:regular r:id="rId16"/>
    </p:embeddedFont>
    <p:embeddedFont>
      <p:font typeface="Montserrat" charset="1" panose="00000500000000000000"/>
      <p:regular r:id="rId17"/>
    </p:embeddedFont>
    <p:embeddedFont>
      <p:font typeface="Montserrat Ultra-Bold" charset="1" panose="00000900000000000000"/>
      <p:regular r:id="rId18"/>
    </p:embeddedFont>
    <p:embeddedFont>
      <p:font typeface="Montserrat Light"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6.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4.jpeg" Type="http://schemas.openxmlformats.org/officeDocument/2006/relationships/image"/><Relationship Id="rId8" Target="../media/image3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6.jpeg" Type="http://schemas.openxmlformats.org/officeDocument/2006/relationships/image"/><Relationship Id="rId8" Target="../media/image3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TextBox 7" id="7"/>
          <p:cNvSpPr txBox="true"/>
          <p:nvPr/>
        </p:nvSpPr>
        <p:spPr>
          <a:xfrm rot="0">
            <a:off x="3464100" y="1673224"/>
            <a:ext cx="11359800" cy="3470276"/>
          </a:xfrm>
          <a:prstGeom prst="rect">
            <a:avLst/>
          </a:prstGeom>
        </p:spPr>
        <p:txBody>
          <a:bodyPr anchor="t" rtlCol="false" tIns="0" lIns="0" bIns="0" rIns="0">
            <a:spAutoFit/>
          </a:bodyPr>
          <a:lstStyle/>
          <a:p>
            <a:pPr algn="ctr">
              <a:lnSpc>
                <a:spcPts val="13999"/>
              </a:lnSpc>
            </a:pPr>
            <a:r>
              <a:rPr lang="en-US" b="true" sz="9999" spc="389">
                <a:solidFill>
                  <a:srgbClr val="FFFFFF"/>
                </a:solidFill>
                <a:latin typeface="Montserrat Bold"/>
                <a:ea typeface="Montserrat Bold"/>
                <a:cs typeface="Montserrat Bold"/>
                <a:sym typeface="Montserrat Bold"/>
              </a:rPr>
              <a:t>ALGORITHM</a:t>
            </a:r>
          </a:p>
          <a:p>
            <a:pPr algn="ctr">
              <a:lnSpc>
                <a:spcPts val="13999"/>
              </a:lnSpc>
            </a:pPr>
            <a:r>
              <a:rPr lang="en-US" b="true" sz="9999" spc="389">
                <a:solidFill>
                  <a:srgbClr val="FFFFFF"/>
                </a:solidFill>
                <a:latin typeface="Montserrat Bold"/>
                <a:ea typeface="Montserrat Bold"/>
                <a:cs typeface="Montserrat Bold"/>
                <a:sym typeface="Montserrat Bold"/>
              </a:rPr>
              <a:t> DESIGN</a:t>
            </a:r>
          </a:p>
        </p:txBody>
      </p:sp>
      <p:sp>
        <p:nvSpPr>
          <p:cNvPr name="TextBox 8" id="8"/>
          <p:cNvSpPr txBox="true"/>
          <p:nvPr/>
        </p:nvSpPr>
        <p:spPr>
          <a:xfrm rot="0">
            <a:off x="1448587" y="6215401"/>
            <a:ext cx="15390827" cy="596955"/>
          </a:xfrm>
          <a:prstGeom prst="rect">
            <a:avLst/>
          </a:prstGeom>
        </p:spPr>
        <p:txBody>
          <a:bodyPr anchor="t" rtlCol="false" tIns="0" lIns="0" bIns="0" rIns="0">
            <a:spAutoFit/>
          </a:bodyPr>
          <a:lstStyle/>
          <a:p>
            <a:pPr algn="ctr">
              <a:lnSpc>
                <a:spcPts val="4896"/>
              </a:lnSpc>
            </a:pPr>
            <a:r>
              <a:rPr lang="en-US" b="true" sz="3497" spc="136">
                <a:solidFill>
                  <a:srgbClr val="FFFFFF"/>
                </a:solidFill>
                <a:latin typeface="Montserrat Bold"/>
                <a:ea typeface="Montserrat Bold"/>
                <a:cs typeface="Montserrat Bold"/>
                <a:sym typeface="Montserrat Bold"/>
              </a:rPr>
              <a:t>QUICK SHORT, COUNTING SORT AND BINARY HEAPS</a:t>
            </a:r>
          </a:p>
        </p:txBody>
      </p:sp>
      <p:sp>
        <p:nvSpPr>
          <p:cNvPr name="AutoShape 9" id="9"/>
          <p:cNvSpPr/>
          <p:nvPr/>
        </p:nvSpPr>
        <p:spPr>
          <a:xfrm>
            <a:off x="5380784" y="6999440"/>
            <a:ext cx="7526432" cy="0"/>
          </a:xfrm>
          <a:prstGeom prst="line">
            <a:avLst/>
          </a:prstGeom>
          <a:ln cap="flat" w="19050">
            <a:solidFill>
              <a:srgbClr val="9570FF"/>
            </a:solidFill>
            <a:prstDash val="solid"/>
            <a:headEnd type="none" len="sm" w="sm"/>
            <a:tailEnd type="none" len="sm" w="sm"/>
          </a:ln>
        </p:spPr>
      </p:sp>
      <p:sp>
        <p:nvSpPr>
          <p:cNvPr name="AutoShape 10" id="10"/>
          <p:cNvSpPr/>
          <p:nvPr/>
        </p:nvSpPr>
        <p:spPr>
          <a:xfrm>
            <a:off x="5380784" y="6091576"/>
            <a:ext cx="7526432" cy="0"/>
          </a:xfrm>
          <a:prstGeom prst="line">
            <a:avLst/>
          </a:prstGeom>
          <a:ln cap="flat" w="19050">
            <a:solidFill>
              <a:srgbClr val="9570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5347371" y="6164599"/>
            <a:ext cx="2453446" cy="0"/>
          </a:xfrm>
          <a:prstGeom prst="line">
            <a:avLst/>
          </a:prstGeom>
          <a:ln cap="flat" w="19050">
            <a:solidFill>
              <a:srgbClr val="EA9267"/>
            </a:solidFill>
            <a:prstDash val="solid"/>
            <a:headEnd type="none" len="sm" w="sm"/>
            <a:tailEnd type="none" len="sm" w="sm"/>
          </a:ln>
        </p:spPr>
      </p:sp>
      <p:sp>
        <p:nvSpPr>
          <p:cNvPr name="AutoShape 8" id="8"/>
          <p:cNvSpPr/>
          <p:nvPr/>
        </p:nvSpPr>
        <p:spPr>
          <a:xfrm>
            <a:off x="10509225" y="3940339"/>
            <a:ext cx="2453446" cy="0"/>
          </a:xfrm>
          <a:prstGeom prst="line">
            <a:avLst/>
          </a:prstGeom>
          <a:ln cap="flat" w="19050">
            <a:solidFill>
              <a:srgbClr val="EA9267"/>
            </a:solidFill>
            <a:prstDash val="solid"/>
            <a:headEnd type="none" len="sm" w="sm"/>
            <a:tailEnd type="none" len="sm" w="sm"/>
          </a:ln>
        </p:spPr>
      </p:sp>
      <p:sp>
        <p:nvSpPr>
          <p:cNvPr name="Freeform 9" id="9"/>
          <p:cNvSpPr/>
          <p:nvPr/>
        </p:nvSpPr>
        <p:spPr>
          <a:xfrm flipH="false" flipV="false" rot="0">
            <a:off x="12415579" y="5693251"/>
            <a:ext cx="5002796" cy="4114800"/>
          </a:xfrm>
          <a:custGeom>
            <a:avLst/>
            <a:gdLst/>
            <a:ahLst/>
            <a:cxnLst/>
            <a:rect r="r" b="b" t="t" l="l"/>
            <a:pathLst>
              <a:path h="4114800" w="5002796">
                <a:moveTo>
                  <a:pt x="0" y="0"/>
                </a:moveTo>
                <a:lnTo>
                  <a:pt x="5002796" y="0"/>
                </a:lnTo>
                <a:lnTo>
                  <a:pt x="500279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28700" y="5693251"/>
            <a:ext cx="3821620" cy="4114800"/>
          </a:xfrm>
          <a:custGeom>
            <a:avLst/>
            <a:gdLst/>
            <a:ahLst/>
            <a:cxnLst/>
            <a:rect r="r" b="b" t="t" l="l"/>
            <a:pathLst>
              <a:path h="4114800" w="3821620">
                <a:moveTo>
                  <a:pt x="0" y="0"/>
                </a:moveTo>
                <a:lnTo>
                  <a:pt x="3821620" y="0"/>
                </a:lnTo>
                <a:lnTo>
                  <a:pt x="382162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4471349" y="4405397"/>
            <a:ext cx="9345302" cy="1428581"/>
          </a:xfrm>
          <a:prstGeom prst="rect">
            <a:avLst/>
          </a:prstGeom>
        </p:spPr>
        <p:txBody>
          <a:bodyPr anchor="t" rtlCol="false" tIns="0" lIns="0" bIns="0" rIns="0">
            <a:spAutoFit/>
          </a:bodyPr>
          <a:lstStyle/>
          <a:p>
            <a:pPr algn="ctr">
              <a:lnSpc>
                <a:spcPts val="11402"/>
              </a:lnSpc>
            </a:pPr>
            <a:r>
              <a:rPr lang="en-US" b="true" sz="9122" spc="355">
                <a:solidFill>
                  <a:srgbClr val="EA9267"/>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AutoShape 7" id="7"/>
          <p:cNvSpPr/>
          <p:nvPr/>
        </p:nvSpPr>
        <p:spPr>
          <a:xfrm>
            <a:off x="5316316" y="7224364"/>
            <a:ext cx="7526432" cy="0"/>
          </a:xfrm>
          <a:prstGeom prst="line">
            <a:avLst/>
          </a:prstGeom>
          <a:ln cap="flat" w="19050">
            <a:solidFill>
              <a:srgbClr val="9570FF"/>
            </a:solidFill>
            <a:prstDash val="solid"/>
            <a:headEnd type="none" len="sm" w="sm"/>
            <a:tailEnd type="none" len="sm" w="sm"/>
          </a:ln>
        </p:spPr>
      </p:sp>
      <p:sp>
        <p:nvSpPr>
          <p:cNvPr name="AutoShape 8" id="8"/>
          <p:cNvSpPr/>
          <p:nvPr/>
        </p:nvSpPr>
        <p:spPr>
          <a:xfrm>
            <a:off x="5380784" y="3303147"/>
            <a:ext cx="7526432" cy="0"/>
          </a:xfrm>
          <a:prstGeom prst="line">
            <a:avLst/>
          </a:prstGeom>
          <a:ln cap="flat" w="19050">
            <a:solidFill>
              <a:srgbClr val="9570FF"/>
            </a:solidFill>
            <a:prstDash val="solid"/>
            <a:headEnd type="none" len="sm" w="sm"/>
            <a:tailEnd type="none" len="sm" w="sm"/>
          </a:ln>
        </p:spPr>
      </p:sp>
      <p:sp>
        <p:nvSpPr>
          <p:cNvPr name="Freeform 9" id="9"/>
          <p:cNvSpPr/>
          <p:nvPr/>
        </p:nvSpPr>
        <p:spPr>
          <a:xfrm flipH="false" flipV="false" rot="0">
            <a:off x="13156163" y="5839545"/>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77988" y="5875609"/>
            <a:ext cx="5002796" cy="4114800"/>
          </a:xfrm>
          <a:custGeom>
            <a:avLst/>
            <a:gdLst/>
            <a:ahLst/>
            <a:cxnLst/>
            <a:rect r="r" b="b" t="t" l="l"/>
            <a:pathLst>
              <a:path h="4114800" w="5002796">
                <a:moveTo>
                  <a:pt x="0" y="0"/>
                </a:moveTo>
                <a:lnTo>
                  <a:pt x="5002796" y="0"/>
                </a:lnTo>
                <a:lnTo>
                  <a:pt x="500279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3464100" y="1994772"/>
            <a:ext cx="11359800" cy="669925"/>
          </a:xfrm>
          <a:prstGeom prst="rect">
            <a:avLst/>
          </a:prstGeom>
        </p:spPr>
        <p:txBody>
          <a:bodyPr anchor="t" rtlCol="false" tIns="0" lIns="0" bIns="0" rIns="0">
            <a:spAutoFit/>
          </a:bodyPr>
          <a:lstStyle/>
          <a:p>
            <a:pPr algn="ctr">
              <a:lnSpc>
                <a:spcPts val="5599"/>
              </a:lnSpc>
            </a:pPr>
            <a:r>
              <a:rPr lang="en-US" b="true" sz="3999" spc="155">
                <a:solidFill>
                  <a:srgbClr val="FFFFFF"/>
                </a:solidFill>
                <a:latin typeface="Montserrat Bold"/>
                <a:ea typeface="Montserrat Bold"/>
                <a:cs typeface="Montserrat Bold"/>
                <a:sym typeface="Montserrat Bold"/>
              </a:rPr>
              <a:t>NAMA KELOMPOK</a:t>
            </a:r>
          </a:p>
        </p:txBody>
      </p:sp>
      <p:sp>
        <p:nvSpPr>
          <p:cNvPr name="TextBox 12" id="12"/>
          <p:cNvSpPr txBox="true"/>
          <p:nvPr/>
        </p:nvSpPr>
        <p:spPr>
          <a:xfrm rot="0">
            <a:off x="6271816" y="3464653"/>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AISYAH AZZAHRA</a:t>
            </a:r>
          </a:p>
        </p:txBody>
      </p:sp>
      <p:sp>
        <p:nvSpPr>
          <p:cNvPr name="TextBox 13" id="13"/>
          <p:cNvSpPr txBox="true"/>
          <p:nvPr/>
        </p:nvSpPr>
        <p:spPr>
          <a:xfrm rot="0">
            <a:off x="8755637" y="4590564"/>
            <a:ext cx="7195105"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LOVIEN NAJLA D.</a:t>
            </a:r>
          </a:p>
        </p:txBody>
      </p:sp>
      <p:sp>
        <p:nvSpPr>
          <p:cNvPr name="TextBox 14" id="14"/>
          <p:cNvSpPr txBox="true"/>
          <p:nvPr/>
        </p:nvSpPr>
        <p:spPr>
          <a:xfrm rot="0">
            <a:off x="3841671" y="4590564"/>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ALFARIAN ADISAPUTRA</a:t>
            </a:r>
          </a:p>
        </p:txBody>
      </p:sp>
      <p:sp>
        <p:nvSpPr>
          <p:cNvPr name="TextBox 15" id="15"/>
          <p:cNvSpPr txBox="true"/>
          <p:nvPr/>
        </p:nvSpPr>
        <p:spPr>
          <a:xfrm rot="0">
            <a:off x="9586039" y="5275610"/>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ACHMAD RIFKY A.</a:t>
            </a:r>
          </a:p>
        </p:txBody>
      </p:sp>
      <p:sp>
        <p:nvSpPr>
          <p:cNvPr name="TextBox 16" id="16"/>
          <p:cNvSpPr txBox="true"/>
          <p:nvPr/>
        </p:nvSpPr>
        <p:spPr>
          <a:xfrm rot="0">
            <a:off x="9732439" y="5989909"/>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HABIBY IRAWAN H.</a:t>
            </a:r>
          </a:p>
        </p:txBody>
      </p:sp>
      <p:sp>
        <p:nvSpPr>
          <p:cNvPr name="TextBox 17" id="17"/>
          <p:cNvSpPr txBox="true"/>
          <p:nvPr/>
        </p:nvSpPr>
        <p:spPr>
          <a:xfrm rot="0">
            <a:off x="3464100" y="6010417"/>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PANDU PRATAMA P.</a:t>
            </a:r>
          </a:p>
        </p:txBody>
      </p:sp>
      <p:sp>
        <p:nvSpPr>
          <p:cNvPr name="TextBox 18" id="18"/>
          <p:cNvSpPr txBox="true"/>
          <p:nvPr/>
        </p:nvSpPr>
        <p:spPr>
          <a:xfrm rot="0">
            <a:off x="2843530" y="5275610"/>
            <a:ext cx="5744368" cy="563935"/>
          </a:xfrm>
          <a:prstGeom prst="rect">
            <a:avLst/>
          </a:prstGeom>
        </p:spPr>
        <p:txBody>
          <a:bodyPr anchor="t" rtlCol="false" tIns="0" lIns="0" bIns="0" rIns="0">
            <a:spAutoFit/>
          </a:bodyPr>
          <a:lstStyle/>
          <a:p>
            <a:pPr algn="ctr">
              <a:lnSpc>
                <a:spcPts val="4616"/>
              </a:lnSpc>
            </a:pPr>
            <a:r>
              <a:rPr lang="en-US" b="true" sz="3297" spc="128">
                <a:solidFill>
                  <a:srgbClr val="FFFFFF"/>
                </a:solidFill>
                <a:latin typeface="Montserrat Bold"/>
                <a:ea typeface="Montserrat Bold"/>
                <a:cs typeface="Montserrat Bold"/>
                <a:sym typeface="Montserrat Bold"/>
              </a:rPr>
              <a:t>ALGEDIAN  S.W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105660">
            <a:off x="-2825448" y="8976702"/>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139188" y="3714365"/>
            <a:ext cx="5312516" cy="5955322"/>
            <a:chOff x="0" y="0"/>
            <a:chExt cx="1399181" cy="1568480"/>
          </a:xfrm>
        </p:grpSpPr>
        <p:sp>
          <p:nvSpPr>
            <p:cNvPr name="Freeform 4" id="4"/>
            <p:cNvSpPr/>
            <p:nvPr/>
          </p:nvSpPr>
          <p:spPr>
            <a:xfrm flipH="false" flipV="false" rot="0">
              <a:off x="0" y="0"/>
              <a:ext cx="1399181" cy="1568480"/>
            </a:xfrm>
            <a:custGeom>
              <a:avLst/>
              <a:gdLst/>
              <a:ahLst/>
              <a:cxnLst/>
              <a:rect r="r" b="b" t="t" l="l"/>
              <a:pathLst>
                <a:path h="1568480" w="1399181">
                  <a:moveTo>
                    <a:pt x="0" y="0"/>
                  </a:moveTo>
                  <a:lnTo>
                    <a:pt x="1399181" y="0"/>
                  </a:lnTo>
                  <a:lnTo>
                    <a:pt x="1399181" y="1568480"/>
                  </a:lnTo>
                  <a:lnTo>
                    <a:pt x="0" y="1568480"/>
                  </a:lnTo>
                  <a:close/>
                </a:path>
              </a:pathLst>
            </a:custGeom>
            <a:solidFill>
              <a:srgbClr val="000000">
                <a:alpha val="0"/>
              </a:srgbClr>
            </a:solidFill>
            <a:ln w="38100" cap="sq">
              <a:solidFill>
                <a:srgbClr val="EA9267"/>
              </a:solidFill>
              <a:prstDash val="solid"/>
              <a:miter/>
            </a:ln>
          </p:spPr>
        </p:sp>
        <p:sp>
          <p:nvSpPr>
            <p:cNvPr name="TextBox 5" id="5"/>
            <p:cNvSpPr txBox="true"/>
            <p:nvPr/>
          </p:nvSpPr>
          <p:spPr>
            <a:xfrm>
              <a:off x="0" y="-57150"/>
              <a:ext cx="1399181" cy="1625630"/>
            </a:xfrm>
            <a:prstGeom prst="rect">
              <a:avLst/>
            </a:prstGeom>
          </p:spPr>
          <p:txBody>
            <a:bodyPr anchor="ctr" rtlCol="false" tIns="50800" lIns="50800" bIns="50800" rIns="50800"/>
            <a:lstStyle/>
            <a:p>
              <a:pPr algn="ctr">
                <a:lnSpc>
                  <a:spcPts val="2926"/>
                </a:lnSpc>
              </a:pPr>
            </a:p>
          </p:txBody>
        </p:sp>
      </p:grpSp>
      <p:sp>
        <p:nvSpPr>
          <p:cNvPr name="Freeform 6" id="6"/>
          <p:cNvSpPr/>
          <p:nvPr/>
        </p:nvSpPr>
        <p:spPr>
          <a:xfrm flipH="true" flipV="false" rot="-978639">
            <a:off x="1350612" y="8804807"/>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978639">
            <a:off x="8241005" y="9148598"/>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945369" y="1539249"/>
            <a:ext cx="12397261" cy="1509747"/>
          </a:xfrm>
          <a:prstGeom prst="rect">
            <a:avLst/>
          </a:prstGeom>
        </p:spPr>
        <p:txBody>
          <a:bodyPr anchor="t" rtlCol="false" tIns="0" lIns="0" bIns="0" rIns="0">
            <a:spAutoFit/>
          </a:bodyPr>
          <a:lstStyle/>
          <a:p>
            <a:pPr algn="ctr">
              <a:lnSpc>
                <a:spcPts val="6097"/>
              </a:lnSpc>
            </a:pPr>
            <a:r>
              <a:rPr lang="en-US" b="true" sz="4355" spc="169">
                <a:solidFill>
                  <a:srgbClr val="EA9267"/>
                </a:solidFill>
                <a:latin typeface="Montserrat Bold"/>
                <a:ea typeface="Montserrat Bold"/>
                <a:cs typeface="Montserrat Bold"/>
                <a:sym typeface="Montserrat Bold"/>
              </a:rPr>
              <a:t>LATAR BELAKANG, RUMUSAN MASALAH, DAN TUJUAN</a:t>
            </a:r>
          </a:p>
        </p:txBody>
      </p:sp>
      <p:sp>
        <p:nvSpPr>
          <p:cNvPr name="Freeform 9" id="9"/>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0" id="10"/>
          <p:cNvSpPr/>
          <p:nvPr/>
        </p:nvSpPr>
        <p:spPr>
          <a:xfrm flipH="true" flipV="true" rot="-7611712">
            <a:off x="13654322" y="-945318"/>
            <a:ext cx="9100772" cy="4500528"/>
          </a:xfrm>
          <a:custGeom>
            <a:avLst/>
            <a:gdLst/>
            <a:ahLst/>
            <a:cxnLst/>
            <a:rect r="r" b="b" t="t" l="l"/>
            <a:pathLst>
              <a:path h="4500528" w="9100772">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1" id="11"/>
          <p:cNvSpPr/>
          <p:nvPr/>
        </p:nvSpPr>
        <p:spPr>
          <a:xfrm flipH="false" flipV="false" rot="-2700000">
            <a:off x="-3981711" y="-3578935"/>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6"/>
            <a:stretch>
              <a:fillRect l="0" t="0" r="0" b="0"/>
            </a:stretch>
          </a:blipFill>
        </p:spPr>
      </p:sp>
      <p:sp>
        <p:nvSpPr>
          <p:cNvPr name="Freeform 12" id="12"/>
          <p:cNvSpPr/>
          <p:nvPr/>
        </p:nvSpPr>
        <p:spPr>
          <a:xfrm flipH="false" flipV="false" rot="0">
            <a:off x="15140613" y="6072317"/>
            <a:ext cx="4925747" cy="5425330"/>
          </a:xfrm>
          <a:custGeom>
            <a:avLst/>
            <a:gdLst/>
            <a:ahLst/>
            <a:cxnLst/>
            <a:rect r="r" b="b" t="t" l="l"/>
            <a:pathLst>
              <a:path h="5425330" w="4925747">
                <a:moveTo>
                  <a:pt x="0" y="0"/>
                </a:moveTo>
                <a:lnTo>
                  <a:pt x="4925748" y="0"/>
                </a:lnTo>
                <a:lnTo>
                  <a:pt x="4925748" y="5425330"/>
                </a:lnTo>
                <a:lnTo>
                  <a:pt x="0" y="5425330"/>
                </a:lnTo>
                <a:lnTo>
                  <a:pt x="0" y="0"/>
                </a:lnTo>
                <a:close/>
              </a:path>
            </a:pathLst>
          </a:custGeom>
          <a:blipFill>
            <a:blip r:embed="rId7"/>
            <a:stretch>
              <a:fillRect l="0" t="0" r="0" b="0"/>
            </a:stretch>
          </a:blipFill>
        </p:spPr>
      </p:sp>
      <p:sp>
        <p:nvSpPr>
          <p:cNvPr name="AutoShape 13" id="13"/>
          <p:cNvSpPr/>
          <p:nvPr/>
        </p:nvSpPr>
        <p:spPr>
          <a:xfrm>
            <a:off x="8221435" y="5609460"/>
            <a:ext cx="1148022" cy="0"/>
          </a:xfrm>
          <a:prstGeom prst="line">
            <a:avLst/>
          </a:prstGeom>
          <a:ln cap="flat" w="9525">
            <a:solidFill>
              <a:srgbClr val="FFFFFF"/>
            </a:solidFill>
            <a:prstDash val="solid"/>
            <a:headEnd type="none" len="sm" w="sm"/>
            <a:tailEnd type="none" len="sm" w="sm"/>
          </a:ln>
        </p:spPr>
      </p:sp>
      <p:grpSp>
        <p:nvGrpSpPr>
          <p:cNvPr name="Group 14" id="14"/>
          <p:cNvGrpSpPr/>
          <p:nvPr/>
        </p:nvGrpSpPr>
        <p:grpSpPr>
          <a:xfrm rot="0">
            <a:off x="425297" y="3714365"/>
            <a:ext cx="5477548" cy="5955322"/>
            <a:chOff x="0" y="0"/>
            <a:chExt cx="1442646" cy="1568480"/>
          </a:xfrm>
        </p:grpSpPr>
        <p:sp>
          <p:nvSpPr>
            <p:cNvPr name="Freeform 15" id="15"/>
            <p:cNvSpPr/>
            <p:nvPr/>
          </p:nvSpPr>
          <p:spPr>
            <a:xfrm flipH="false" flipV="false" rot="0">
              <a:off x="0" y="0"/>
              <a:ext cx="1442646" cy="1568480"/>
            </a:xfrm>
            <a:custGeom>
              <a:avLst/>
              <a:gdLst/>
              <a:ahLst/>
              <a:cxnLst/>
              <a:rect r="r" b="b" t="t" l="l"/>
              <a:pathLst>
                <a:path h="1568480" w="1442646">
                  <a:moveTo>
                    <a:pt x="0" y="0"/>
                  </a:moveTo>
                  <a:lnTo>
                    <a:pt x="1442646" y="0"/>
                  </a:lnTo>
                  <a:lnTo>
                    <a:pt x="1442646" y="1568480"/>
                  </a:lnTo>
                  <a:lnTo>
                    <a:pt x="0" y="1568480"/>
                  </a:lnTo>
                  <a:close/>
                </a:path>
              </a:pathLst>
            </a:custGeom>
            <a:solidFill>
              <a:srgbClr val="000000">
                <a:alpha val="0"/>
              </a:srgbClr>
            </a:solidFill>
            <a:ln w="38100" cap="sq">
              <a:solidFill>
                <a:srgbClr val="EA9267"/>
              </a:solidFill>
              <a:prstDash val="solid"/>
              <a:miter/>
            </a:ln>
          </p:spPr>
        </p:sp>
        <p:sp>
          <p:nvSpPr>
            <p:cNvPr name="TextBox 16" id="16"/>
            <p:cNvSpPr txBox="true"/>
            <p:nvPr/>
          </p:nvSpPr>
          <p:spPr>
            <a:xfrm>
              <a:off x="0" y="-57150"/>
              <a:ext cx="1442646" cy="1625630"/>
            </a:xfrm>
            <a:prstGeom prst="rect">
              <a:avLst/>
            </a:prstGeom>
          </p:spPr>
          <p:txBody>
            <a:bodyPr anchor="ctr" rtlCol="false" tIns="50800" lIns="50800" bIns="50800" rIns="50800"/>
            <a:lstStyle/>
            <a:p>
              <a:pPr algn="ctr">
                <a:lnSpc>
                  <a:spcPts val="2926"/>
                </a:lnSpc>
              </a:pPr>
            </a:p>
          </p:txBody>
        </p:sp>
      </p:grpSp>
      <p:sp>
        <p:nvSpPr>
          <p:cNvPr name="AutoShape 17" id="17"/>
          <p:cNvSpPr/>
          <p:nvPr/>
        </p:nvSpPr>
        <p:spPr>
          <a:xfrm>
            <a:off x="2527169" y="5614222"/>
            <a:ext cx="1148022" cy="0"/>
          </a:xfrm>
          <a:prstGeom prst="line">
            <a:avLst/>
          </a:prstGeom>
          <a:ln cap="flat" w="9525">
            <a:solidFill>
              <a:srgbClr val="FFFFFF"/>
            </a:solidFill>
            <a:prstDash val="solid"/>
            <a:headEnd type="none" len="sm" w="sm"/>
            <a:tailEnd type="none" len="sm" w="sm"/>
          </a:ln>
        </p:spPr>
      </p:sp>
      <p:grpSp>
        <p:nvGrpSpPr>
          <p:cNvPr name="Group 18" id="18"/>
          <p:cNvGrpSpPr/>
          <p:nvPr/>
        </p:nvGrpSpPr>
        <p:grpSpPr>
          <a:xfrm rot="0">
            <a:off x="11781752" y="3714365"/>
            <a:ext cx="6009624" cy="5955322"/>
            <a:chOff x="0" y="0"/>
            <a:chExt cx="1582782" cy="1568480"/>
          </a:xfrm>
        </p:grpSpPr>
        <p:sp>
          <p:nvSpPr>
            <p:cNvPr name="Freeform 19" id="19"/>
            <p:cNvSpPr/>
            <p:nvPr/>
          </p:nvSpPr>
          <p:spPr>
            <a:xfrm flipH="false" flipV="false" rot="0">
              <a:off x="0" y="0"/>
              <a:ext cx="1582782" cy="1568480"/>
            </a:xfrm>
            <a:custGeom>
              <a:avLst/>
              <a:gdLst/>
              <a:ahLst/>
              <a:cxnLst/>
              <a:rect r="r" b="b" t="t" l="l"/>
              <a:pathLst>
                <a:path h="1568480" w="1582782">
                  <a:moveTo>
                    <a:pt x="0" y="0"/>
                  </a:moveTo>
                  <a:lnTo>
                    <a:pt x="1582782" y="0"/>
                  </a:lnTo>
                  <a:lnTo>
                    <a:pt x="1582782" y="1568480"/>
                  </a:lnTo>
                  <a:lnTo>
                    <a:pt x="0" y="1568480"/>
                  </a:lnTo>
                  <a:close/>
                </a:path>
              </a:pathLst>
            </a:custGeom>
            <a:solidFill>
              <a:srgbClr val="000000">
                <a:alpha val="0"/>
              </a:srgbClr>
            </a:solidFill>
            <a:ln w="38100" cap="sq">
              <a:solidFill>
                <a:srgbClr val="EA9267"/>
              </a:solidFill>
              <a:prstDash val="solid"/>
              <a:miter/>
            </a:ln>
          </p:spPr>
        </p:sp>
        <p:sp>
          <p:nvSpPr>
            <p:cNvPr name="TextBox 20" id="20"/>
            <p:cNvSpPr txBox="true"/>
            <p:nvPr/>
          </p:nvSpPr>
          <p:spPr>
            <a:xfrm>
              <a:off x="0" y="-57150"/>
              <a:ext cx="1582782" cy="1625630"/>
            </a:xfrm>
            <a:prstGeom prst="rect">
              <a:avLst/>
            </a:prstGeom>
          </p:spPr>
          <p:txBody>
            <a:bodyPr anchor="ctr" rtlCol="false" tIns="50800" lIns="50800" bIns="50800" rIns="50800"/>
            <a:lstStyle/>
            <a:p>
              <a:pPr algn="ctr">
                <a:lnSpc>
                  <a:spcPts val="2926"/>
                </a:lnSpc>
              </a:pPr>
            </a:p>
          </p:txBody>
        </p:sp>
      </p:grpSp>
      <p:sp>
        <p:nvSpPr>
          <p:cNvPr name="AutoShape 21" id="21"/>
          <p:cNvSpPr/>
          <p:nvPr/>
        </p:nvSpPr>
        <p:spPr>
          <a:xfrm>
            <a:off x="14230524" y="5604697"/>
            <a:ext cx="1076368" cy="0"/>
          </a:xfrm>
          <a:prstGeom prst="line">
            <a:avLst/>
          </a:prstGeom>
          <a:ln cap="flat" w="9525">
            <a:solidFill>
              <a:srgbClr val="FFFFFF"/>
            </a:solidFill>
            <a:prstDash val="solid"/>
            <a:headEnd type="none" len="sm" w="sm"/>
            <a:tailEnd type="none" len="sm" w="sm"/>
          </a:ln>
        </p:spPr>
      </p:sp>
      <p:sp>
        <p:nvSpPr>
          <p:cNvPr name="Freeform 22" id="22"/>
          <p:cNvSpPr/>
          <p:nvPr/>
        </p:nvSpPr>
        <p:spPr>
          <a:xfrm flipH="false" flipV="false" rot="0">
            <a:off x="13674586" y="-218584"/>
            <a:ext cx="5002796" cy="4114800"/>
          </a:xfrm>
          <a:custGeom>
            <a:avLst/>
            <a:gdLst/>
            <a:ahLst/>
            <a:cxnLst/>
            <a:rect r="r" b="b" t="t" l="l"/>
            <a:pathLst>
              <a:path h="4114800" w="5002796">
                <a:moveTo>
                  <a:pt x="0" y="0"/>
                </a:moveTo>
                <a:lnTo>
                  <a:pt x="5002796" y="0"/>
                </a:lnTo>
                <a:lnTo>
                  <a:pt x="500279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857739" y="5808253"/>
            <a:ext cx="4526841" cy="3861435"/>
          </a:xfrm>
          <a:prstGeom prst="rect">
            <a:avLst/>
          </a:prstGeom>
        </p:spPr>
        <p:txBody>
          <a:bodyPr anchor="t" rtlCol="false" tIns="0" lIns="0" bIns="0" rIns="0">
            <a:spAutoFit/>
          </a:bodyPr>
          <a:lstStyle/>
          <a:p>
            <a:pPr algn="just">
              <a:lnSpc>
                <a:spcPts val="2595"/>
              </a:lnSpc>
            </a:pPr>
            <a:r>
              <a:rPr lang="en-US" sz="1500">
                <a:solidFill>
                  <a:srgbClr val="F9EEE7"/>
                </a:solidFill>
                <a:latin typeface="Montserrat"/>
                <a:ea typeface="Montserrat"/>
                <a:cs typeface="Montserrat"/>
                <a:sym typeface="Montserrat"/>
              </a:rPr>
              <a:t>Sumb</a:t>
            </a:r>
            <a:r>
              <a:rPr lang="en-US" sz="1500">
                <a:solidFill>
                  <a:srgbClr val="F9EEE7"/>
                </a:solidFill>
                <a:latin typeface="Montserrat"/>
                <a:ea typeface="Montserrat"/>
                <a:cs typeface="Montserrat"/>
                <a:sym typeface="Montserrat"/>
              </a:rPr>
              <a:t>er daya alam (SDA) merupakan kekayaan yang sangat penting bagi kehidupan manusia dan keberlangsungan pembangunan. Pemanfaatan SDA yang bijaksana menjadi kunci utama untuk mendukung kesejahteraan tanpa merusak keseimbangan lingkungan. Oleh karena itu, pemahaman mengenai jenis, pengelolaan, dan pelestarian sumber daya alam perlu terus ditingkatkan agar dapat diwariskan kepada generasi mendatang.</a:t>
            </a:r>
          </a:p>
          <a:p>
            <a:pPr algn="just">
              <a:lnSpc>
                <a:spcPts val="2595"/>
              </a:lnSpc>
            </a:pPr>
          </a:p>
          <a:p>
            <a:pPr algn="just">
              <a:lnSpc>
                <a:spcPts val="2595"/>
              </a:lnSpc>
            </a:pPr>
          </a:p>
        </p:txBody>
      </p:sp>
      <p:sp>
        <p:nvSpPr>
          <p:cNvPr name="TextBox 24" id="24"/>
          <p:cNvSpPr txBox="true"/>
          <p:nvPr/>
        </p:nvSpPr>
        <p:spPr>
          <a:xfrm rot="0">
            <a:off x="1348428" y="5019675"/>
            <a:ext cx="3505503" cy="337121"/>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LATAR BELAKANG</a:t>
            </a:r>
          </a:p>
        </p:txBody>
      </p:sp>
      <p:sp>
        <p:nvSpPr>
          <p:cNvPr name="TextBox 25" id="25"/>
          <p:cNvSpPr txBox="true"/>
          <p:nvPr/>
        </p:nvSpPr>
        <p:spPr>
          <a:xfrm rot="0">
            <a:off x="2309454" y="3848086"/>
            <a:ext cx="1583451"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01</a:t>
            </a:r>
          </a:p>
        </p:txBody>
      </p:sp>
      <p:sp>
        <p:nvSpPr>
          <p:cNvPr name="TextBox 26" id="26"/>
          <p:cNvSpPr txBox="true"/>
          <p:nvPr/>
        </p:nvSpPr>
        <p:spPr>
          <a:xfrm rot="0">
            <a:off x="12705043" y="5666610"/>
            <a:ext cx="4163041" cy="3488818"/>
          </a:xfrm>
          <a:prstGeom prst="rect">
            <a:avLst/>
          </a:prstGeom>
        </p:spPr>
        <p:txBody>
          <a:bodyPr anchor="t" rtlCol="false" tIns="0" lIns="0" bIns="0" rIns="0">
            <a:spAutoFit/>
          </a:bodyPr>
          <a:lstStyle/>
          <a:p>
            <a:pPr algn="just">
              <a:lnSpc>
                <a:spcPts val="3113"/>
              </a:lnSpc>
            </a:pPr>
            <a:r>
              <a:rPr lang="en-US" sz="1799">
                <a:solidFill>
                  <a:srgbClr val="F9EEE7"/>
                </a:solidFill>
                <a:latin typeface="Montserrat"/>
                <a:ea typeface="Montserrat"/>
                <a:cs typeface="Montserrat"/>
                <a:sym typeface="Montserrat"/>
              </a:rPr>
              <a:t>Adapun tujuan dari penulisan makalah ini adalah untuk memahami berbagai jenis sumber daya alam, mengkaji metode pengelolaan yang berkelanjutan, serta mengidentifikasi upaya-upaya pelestari</a:t>
            </a:r>
            <a:r>
              <a:rPr lang="en-US" sz="1799">
                <a:solidFill>
                  <a:srgbClr val="F9EEE7"/>
                </a:solidFill>
                <a:latin typeface="Montserrat"/>
                <a:ea typeface="Montserrat"/>
                <a:cs typeface="Montserrat"/>
                <a:sym typeface="Montserrat"/>
              </a:rPr>
              <a:t>an sumber daya alam untuk mendukung pembangunan yang berwawasan lingkungan.</a:t>
            </a:r>
          </a:p>
        </p:txBody>
      </p:sp>
      <p:sp>
        <p:nvSpPr>
          <p:cNvPr name="TextBox 27" id="27"/>
          <p:cNvSpPr txBox="true"/>
          <p:nvPr/>
        </p:nvSpPr>
        <p:spPr>
          <a:xfrm rot="0">
            <a:off x="12979383" y="5019675"/>
            <a:ext cx="3614360" cy="337121"/>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TUJUAN</a:t>
            </a:r>
          </a:p>
        </p:txBody>
      </p:sp>
      <p:sp>
        <p:nvSpPr>
          <p:cNvPr name="TextBox 28" id="28"/>
          <p:cNvSpPr txBox="true"/>
          <p:nvPr/>
        </p:nvSpPr>
        <p:spPr>
          <a:xfrm rot="0">
            <a:off x="13790099" y="3896216"/>
            <a:ext cx="1675082" cy="1026045"/>
          </a:xfrm>
          <a:prstGeom prst="rect">
            <a:avLst/>
          </a:prstGeom>
        </p:spPr>
        <p:txBody>
          <a:bodyPr anchor="t" rtlCol="false" tIns="0" lIns="0" bIns="0" rIns="0">
            <a:spAutoFit/>
          </a:bodyPr>
          <a:lstStyle/>
          <a:p>
            <a:pPr algn="ctr">
              <a:lnSpc>
                <a:spcPts val="8677"/>
              </a:lnSpc>
            </a:pPr>
            <a:r>
              <a:rPr lang="en-US" b="true" sz="5903">
                <a:solidFill>
                  <a:srgbClr val="EA9267"/>
                </a:solidFill>
                <a:latin typeface="Montserrat Ultra-Bold"/>
                <a:ea typeface="Montserrat Ultra-Bold"/>
                <a:cs typeface="Montserrat Ultra-Bold"/>
                <a:sym typeface="Montserrat Ultra-Bold"/>
              </a:rPr>
              <a:t>03</a:t>
            </a:r>
          </a:p>
        </p:txBody>
      </p:sp>
      <p:sp>
        <p:nvSpPr>
          <p:cNvPr name="TextBox 29" id="29"/>
          <p:cNvSpPr txBox="true"/>
          <p:nvPr/>
        </p:nvSpPr>
        <p:spPr>
          <a:xfrm rot="0">
            <a:off x="6860228" y="5019675"/>
            <a:ext cx="3870437" cy="337121"/>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RUMUSAN MASALAH</a:t>
            </a:r>
          </a:p>
        </p:txBody>
      </p:sp>
      <p:sp>
        <p:nvSpPr>
          <p:cNvPr name="TextBox 30" id="30"/>
          <p:cNvSpPr txBox="true"/>
          <p:nvPr/>
        </p:nvSpPr>
        <p:spPr>
          <a:xfrm rot="0">
            <a:off x="6509061" y="5937435"/>
            <a:ext cx="4666476" cy="2571623"/>
          </a:xfrm>
          <a:prstGeom prst="rect">
            <a:avLst/>
          </a:prstGeom>
        </p:spPr>
        <p:txBody>
          <a:bodyPr anchor="t" rtlCol="false" tIns="0" lIns="0" bIns="0" rIns="0">
            <a:spAutoFit/>
          </a:bodyPr>
          <a:lstStyle/>
          <a:p>
            <a:pPr algn="ctr">
              <a:lnSpc>
                <a:spcPts val="2940"/>
              </a:lnSpc>
            </a:pPr>
            <a:r>
              <a:rPr lang="en-US" sz="1699">
                <a:solidFill>
                  <a:srgbClr val="F9EEE7"/>
                </a:solidFill>
                <a:latin typeface="Montserrat"/>
                <a:ea typeface="Montserrat"/>
                <a:cs typeface="Montserrat"/>
                <a:sym typeface="Montserrat"/>
              </a:rPr>
              <a:t> (1) Apa saja jenis-jenis sumber daya alam? </a:t>
            </a:r>
          </a:p>
          <a:p>
            <a:pPr algn="ctr">
              <a:lnSpc>
                <a:spcPts val="2940"/>
              </a:lnSpc>
            </a:pPr>
            <a:r>
              <a:rPr lang="en-US" sz="1699">
                <a:solidFill>
                  <a:srgbClr val="F9EEE7"/>
                </a:solidFill>
                <a:latin typeface="Montserrat"/>
                <a:ea typeface="Montserrat"/>
                <a:cs typeface="Montserrat"/>
                <a:sym typeface="Montserrat"/>
              </a:rPr>
              <a:t>(2) Bagaimana cara pengelolaan sumber daya alam yang berkelanjutan? </a:t>
            </a:r>
          </a:p>
          <a:p>
            <a:pPr algn="ctr">
              <a:lnSpc>
                <a:spcPts val="2940"/>
              </a:lnSpc>
            </a:pPr>
            <a:r>
              <a:rPr lang="en-US" sz="1699">
                <a:solidFill>
                  <a:srgbClr val="F9EEE7"/>
                </a:solidFill>
                <a:latin typeface="Montserrat"/>
                <a:ea typeface="Montserrat"/>
                <a:cs typeface="Montserrat"/>
                <a:sym typeface="Montserrat"/>
              </a:rPr>
              <a:t>(3) Apa upaya yang</a:t>
            </a:r>
            <a:r>
              <a:rPr lang="en-US" sz="1699">
                <a:solidFill>
                  <a:srgbClr val="F9EEE7"/>
                </a:solidFill>
                <a:latin typeface="Montserrat"/>
                <a:ea typeface="Montserrat"/>
                <a:cs typeface="Montserrat"/>
                <a:sym typeface="Montserrat"/>
              </a:rPr>
              <a:t> dapat dilakukan untuk melestarikan sumber daya alam?</a:t>
            </a:r>
          </a:p>
          <a:p>
            <a:pPr algn="ctr">
              <a:lnSpc>
                <a:spcPts val="2940"/>
              </a:lnSpc>
            </a:pPr>
          </a:p>
          <a:p>
            <a:pPr algn="ctr">
              <a:lnSpc>
                <a:spcPts val="2940"/>
              </a:lnSpc>
            </a:pPr>
          </a:p>
        </p:txBody>
      </p:sp>
      <p:sp>
        <p:nvSpPr>
          <p:cNvPr name="TextBox 31" id="31"/>
          <p:cNvSpPr txBox="true"/>
          <p:nvPr/>
        </p:nvSpPr>
        <p:spPr>
          <a:xfrm rot="0">
            <a:off x="8112578" y="3848086"/>
            <a:ext cx="1365737"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AutoShape 2" id="2"/>
          <p:cNvSpPr/>
          <p:nvPr/>
        </p:nvSpPr>
        <p:spPr>
          <a:xfrm>
            <a:off x="6334596" y="9015222"/>
            <a:ext cx="6278061"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13343684" y="-700876"/>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89336">
            <a:off x="12820830" y="1170537"/>
            <a:ext cx="8975178" cy="10028131"/>
          </a:xfrm>
          <a:custGeom>
            <a:avLst/>
            <a:gdLst/>
            <a:ahLst/>
            <a:cxnLst/>
            <a:rect r="r" b="b" t="t" l="l"/>
            <a:pathLst>
              <a:path h="10028131" w="8975178">
                <a:moveTo>
                  <a:pt x="0" y="0"/>
                </a:moveTo>
                <a:lnTo>
                  <a:pt x="8975178" y="0"/>
                </a:lnTo>
                <a:lnTo>
                  <a:pt x="8975178" y="10028131"/>
                </a:lnTo>
                <a:lnTo>
                  <a:pt x="0" y="10028131"/>
                </a:lnTo>
                <a:lnTo>
                  <a:pt x="0" y="0"/>
                </a:lnTo>
                <a:close/>
              </a:path>
            </a:pathLst>
          </a:custGeom>
          <a:blipFill>
            <a:blip r:embed="rId4"/>
            <a:stretch>
              <a:fillRect l="0" t="0" r="0" b="0"/>
            </a:stretch>
          </a:blipFill>
        </p:spPr>
      </p:sp>
      <p:sp>
        <p:nvSpPr>
          <p:cNvPr name="TextBox 5" id="5"/>
          <p:cNvSpPr txBox="true"/>
          <p:nvPr/>
        </p:nvSpPr>
        <p:spPr>
          <a:xfrm rot="0">
            <a:off x="687588" y="1196813"/>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LANDASAN TEORI</a:t>
            </a:r>
          </a:p>
        </p:txBody>
      </p:sp>
      <p:sp>
        <p:nvSpPr>
          <p:cNvPr name="TextBox 6" id="6"/>
          <p:cNvSpPr txBox="true"/>
          <p:nvPr/>
        </p:nvSpPr>
        <p:spPr>
          <a:xfrm rot="0">
            <a:off x="1920683" y="2553304"/>
            <a:ext cx="11230632" cy="5842878"/>
          </a:xfrm>
          <a:prstGeom prst="rect">
            <a:avLst/>
          </a:prstGeom>
        </p:spPr>
        <p:txBody>
          <a:bodyPr anchor="t" rtlCol="false" tIns="0" lIns="0" bIns="0" rIns="0">
            <a:spAutoFit/>
          </a:bodyPr>
          <a:lstStyle/>
          <a:p>
            <a:pPr algn="just" marL="0" indent="0" lvl="0">
              <a:lnSpc>
                <a:spcPts val="4207"/>
              </a:lnSpc>
              <a:spcBef>
                <a:spcPct val="0"/>
              </a:spcBef>
            </a:pPr>
            <a:r>
              <a:rPr lang="en-US" sz="2658">
                <a:solidFill>
                  <a:srgbClr val="FFFFFF"/>
                </a:solidFill>
                <a:latin typeface="Montserrat Light"/>
                <a:ea typeface="Montserrat Light"/>
                <a:cs typeface="Montserrat Light"/>
                <a:sym typeface="Montserrat Light"/>
              </a:rPr>
              <a:t>Struktur data adalah cara untuk menyimpan dan mengorganisasi data dalam komputer sehingga dapat digunakan secara efisien. Beberapa jenis struktur data yang umum digunakan meliputi array, linked list, stack, queue, tree, dan graph. Masing-masing struktur data memiliki karakteristik dan kegunaan spesifik tergantung kebutuhan aplikasi. Di sisi lain, algoritma adalah urutan langkah logis yang digunakan untuk memecahkan suatu masalah. Algoritma sangat bergantung pada struktur data untuk dapat bekerja secara optimal. Pemahaman tentang hubungan antara struktur data dan algoritma menjadi fondasi penting dalam pengembangan program yang cepat, efisien, dan efektif.</a:t>
            </a:r>
          </a:p>
        </p:txBody>
      </p:sp>
      <p:sp>
        <p:nvSpPr>
          <p:cNvPr name="Freeform 7" id="7"/>
          <p:cNvSpPr/>
          <p:nvPr/>
        </p:nvSpPr>
        <p:spPr>
          <a:xfrm flipH="false" flipV="false" rot="-10633159">
            <a:off x="-8203701" y="1147328"/>
            <a:ext cx="9888632" cy="9959176"/>
          </a:xfrm>
          <a:custGeom>
            <a:avLst/>
            <a:gdLst/>
            <a:ahLst/>
            <a:cxnLst/>
            <a:rect r="r" b="b" t="t" l="l"/>
            <a:pathLst>
              <a:path h="9959176" w="9888632">
                <a:moveTo>
                  <a:pt x="0" y="0"/>
                </a:moveTo>
                <a:lnTo>
                  <a:pt x="9888632" y="0"/>
                </a:lnTo>
                <a:lnTo>
                  <a:pt x="9888632" y="9959177"/>
                </a:lnTo>
                <a:lnTo>
                  <a:pt x="0" y="9959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8" id="8"/>
          <p:cNvSpPr/>
          <p:nvPr/>
        </p:nvSpPr>
        <p:spPr>
          <a:xfrm>
            <a:off x="1028700" y="2415412"/>
            <a:ext cx="6278061"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13717606" y="5901703"/>
            <a:ext cx="3888486" cy="4114800"/>
          </a:xfrm>
          <a:custGeom>
            <a:avLst/>
            <a:gdLst/>
            <a:ahLst/>
            <a:cxnLst/>
            <a:rect r="r" b="b" t="t" l="l"/>
            <a:pathLst>
              <a:path h="4114800" w="3888486">
                <a:moveTo>
                  <a:pt x="0" y="0"/>
                </a:moveTo>
                <a:lnTo>
                  <a:pt x="3888486" y="0"/>
                </a:lnTo>
                <a:lnTo>
                  <a:pt x="38884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466913">
            <a:off x="458922" y="2966242"/>
            <a:ext cx="20477644" cy="14641516"/>
          </a:xfrm>
          <a:custGeom>
            <a:avLst/>
            <a:gdLst/>
            <a:ahLst/>
            <a:cxnLst/>
            <a:rect r="r" b="b" t="t" l="l"/>
            <a:pathLst>
              <a:path h="14641516" w="20477644">
                <a:moveTo>
                  <a:pt x="0" y="0"/>
                </a:moveTo>
                <a:lnTo>
                  <a:pt x="20477645" y="0"/>
                </a:lnTo>
                <a:lnTo>
                  <a:pt x="20477645"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492532" y="2189885"/>
            <a:ext cx="11295764" cy="9525"/>
          </a:xfrm>
          <a:prstGeom prst="line">
            <a:avLst/>
          </a:prstGeom>
          <a:ln cap="flat" w="19050">
            <a:solidFill>
              <a:srgbClr val="FFFFFF"/>
            </a:solidFill>
            <a:prstDash val="solid"/>
            <a:headEnd type="none" len="sm" w="sm"/>
            <a:tailEnd type="none" len="sm" w="sm"/>
          </a:ln>
        </p:spPr>
      </p:sp>
      <p:sp>
        <p:nvSpPr>
          <p:cNvPr name="AutoShape 4" id="4"/>
          <p:cNvSpPr/>
          <p:nvPr/>
        </p:nvSpPr>
        <p:spPr>
          <a:xfrm>
            <a:off x="1492532" y="7739269"/>
            <a:ext cx="13271734"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14131841" y="-1915390"/>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4"/>
            <a:stretch>
              <a:fillRect l="0" t="0" r="0" b="0"/>
            </a:stretch>
          </a:blipFill>
        </p:spPr>
      </p:sp>
      <p:sp>
        <p:nvSpPr>
          <p:cNvPr name="TextBox 6" id="6"/>
          <p:cNvSpPr txBox="true"/>
          <p:nvPr/>
        </p:nvSpPr>
        <p:spPr>
          <a:xfrm rot="0">
            <a:off x="1345234" y="2380385"/>
            <a:ext cx="12927263" cy="4825090"/>
          </a:xfrm>
          <a:prstGeom prst="rect">
            <a:avLst/>
          </a:prstGeom>
        </p:spPr>
        <p:txBody>
          <a:bodyPr anchor="t" rtlCol="false" tIns="0" lIns="0" bIns="0" rIns="0">
            <a:spAutoFit/>
          </a:bodyPr>
          <a:lstStyle/>
          <a:p>
            <a:pPr algn="just" marL="0" indent="0" lvl="0">
              <a:lnSpc>
                <a:spcPts val="3852"/>
              </a:lnSpc>
              <a:spcBef>
                <a:spcPct val="0"/>
              </a:spcBef>
            </a:pPr>
            <a:r>
              <a:rPr lang="en-US" sz="2433">
                <a:solidFill>
                  <a:srgbClr val="FFFFFF"/>
                </a:solidFill>
                <a:latin typeface="Montserrat Light"/>
                <a:ea typeface="Montserrat Light"/>
                <a:cs typeface="Montserrat Light"/>
                <a:sym typeface="Montserrat Light"/>
              </a:rPr>
              <a:t>Struktur data terdiri dari berbagai jenis dengan karakteristik unik. Array merupakan struktur data sederhana yang menyimpan elemen secara berurutan di lokasi memori yang berdekatan. Linked list memungkinkan penyimpanan elemen secara dinamis dengan menggunakan pointer. Stack bekerja dengan prinsip LIFO (Last In First Out) dan banyak digunakan untuk operasi undo pada aplikasi. Queue mengikuti prinsip FIFO (First In First Out) dan sering digunakan dalam sistem antrian seperti printer. Tree adalah struktur data hierarkis yang mempermudah representasi data bertingkat seperti struktur organisasi. Sedangkan graph digunakan untuk merepresentasikan hubungan kompleks antar objek, misalnya dalam jaringan sosial atau peta jalan.</a:t>
            </a:r>
          </a:p>
        </p:txBody>
      </p:sp>
      <p:sp>
        <p:nvSpPr>
          <p:cNvPr name="Freeform 7" id="7"/>
          <p:cNvSpPr/>
          <p:nvPr/>
        </p:nvSpPr>
        <p:spPr>
          <a:xfrm flipH="false" flipV="false" rot="0">
            <a:off x="14272497" y="5804986"/>
            <a:ext cx="3821620" cy="4114800"/>
          </a:xfrm>
          <a:custGeom>
            <a:avLst/>
            <a:gdLst/>
            <a:ahLst/>
            <a:cxnLst/>
            <a:rect r="r" b="b" t="t" l="l"/>
            <a:pathLst>
              <a:path h="4114800" w="3821620">
                <a:moveTo>
                  <a:pt x="0" y="0"/>
                </a:moveTo>
                <a:lnTo>
                  <a:pt x="3821621" y="0"/>
                </a:lnTo>
                <a:lnTo>
                  <a:pt x="38216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862" y="1083300"/>
            <a:ext cx="15788204" cy="842584"/>
          </a:xfrm>
          <a:prstGeom prst="rect">
            <a:avLst/>
          </a:prstGeom>
        </p:spPr>
        <p:txBody>
          <a:bodyPr anchor="t" rtlCol="false" tIns="0" lIns="0" bIns="0" rIns="0">
            <a:spAutoFit/>
          </a:bodyPr>
          <a:lstStyle/>
          <a:p>
            <a:pPr algn="l">
              <a:lnSpc>
                <a:spcPts val="6983"/>
              </a:lnSpc>
            </a:pPr>
            <a:r>
              <a:rPr lang="en-US" b="true" sz="4988" spc="194">
                <a:solidFill>
                  <a:srgbClr val="EA9267"/>
                </a:solidFill>
                <a:latin typeface="Montserrat Bold"/>
                <a:ea typeface="Montserrat Bold"/>
                <a:cs typeface="Montserrat Bold"/>
                <a:sym typeface="Montserrat Bold"/>
              </a:rPr>
              <a:t>PEMBAHASAN STRUKTUR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304481"/>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446314"/>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QUICK SORT</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552828" y="5854044"/>
            <a:ext cx="17341639" cy="0"/>
          </a:xfrm>
          <a:prstGeom prst="line">
            <a:avLst/>
          </a:prstGeom>
          <a:ln cap="flat" w="9525">
            <a:solidFill>
              <a:srgbClr val="FFFFFF"/>
            </a:solidFill>
            <a:prstDash val="solid"/>
            <a:headEnd type="none" len="sm" w="sm"/>
            <a:tailEnd type="none" len="sm" w="sm"/>
          </a:ln>
        </p:spPr>
      </p:sp>
      <p:sp>
        <p:nvSpPr>
          <p:cNvPr name="AutoShape 8" id="8"/>
          <p:cNvSpPr/>
          <p:nvPr/>
        </p:nvSpPr>
        <p:spPr>
          <a:xfrm flipV="true">
            <a:off x="13043241" y="552948"/>
            <a:ext cx="942068"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9974447" y="6080159"/>
            <a:ext cx="8313553" cy="3178141"/>
          </a:xfrm>
          <a:custGeom>
            <a:avLst/>
            <a:gdLst/>
            <a:ahLst/>
            <a:cxnLst/>
            <a:rect r="r" b="b" t="t" l="l"/>
            <a:pathLst>
              <a:path h="3178141" w="8313553">
                <a:moveTo>
                  <a:pt x="0" y="0"/>
                </a:moveTo>
                <a:lnTo>
                  <a:pt x="8313553" y="0"/>
                </a:lnTo>
                <a:lnTo>
                  <a:pt x="8313553" y="3178141"/>
                </a:lnTo>
                <a:lnTo>
                  <a:pt x="0" y="3178141"/>
                </a:lnTo>
                <a:lnTo>
                  <a:pt x="0" y="0"/>
                </a:lnTo>
                <a:close/>
              </a:path>
            </a:pathLst>
          </a:custGeom>
          <a:blipFill>
            <a:blip r:embed="rId7"/>
            <a:stretch>
              <a:fillRect l="0" t="0" r="0" b="0"/>
            </a:stretch>
          </a:blipFill>
        </p:spPr>
      </p:sp>
      <p:sp>
        <p:nvSpPr>
          <p:cNvPr name="Freeform 10" id="10"/>
          <p:cNvSpPr/>
          <p:nvPr/>
        </p:nvSpPr>
        <p:spPr>
          <a:xfrm flipH="false" flipV="false" rot="0">
            <a:off x="727917" y="1766235"/>
            <a:ext cx="6493493" cy="3946575"/>
          </a:xfrm>
          <a:custGeom>
            <a:avLst/>
            <a:gdLst/>
            <a:ahLst/>
            <a:cxnLst/>
            <a:rect r="r" b="b" t="t" l="l"/>
            <a:pathLst>
              <a:path h="3946575" w="6493493">
                <a:moveTo>
                  <a:pt x="0" y="0"/>
                </a:moveTo>
                <a:lnTo>
                  <a:pt x="6493493" y="0"/>
                </a:lnTo>
                <a:lnTo>
                  <a:pt x="6493493" y="3946575"/>
                </a:lnTo>
                <a:lnTo>
                  <a:pt x="0" y="3946575"/>
                </a:lnTo>
                <a:lnTo>
                  <a:pt x="0" y="0"/>
                </a:lnTo>
                <a:close/>
              </a:path>
            </a:pathLst>
          </a:custGeom>
          <a:blipFill>
            <a:blip r:embed="rId8"/>
            <a:stretch>
              <a:fillRect l="0" t="0" r="0" b="0"/>
            </a:stretch>
          </a:blipFill>
        </p:spPr>
      </p:sp>
      <p:sp>
        <p:nvSpPr>
          <p:cNvPr name="TextBox 11" id="11"/>
          <p:cNvSpPr txBox="true"/>
          <p:nvPr/>
        </p:nvSpPr>
        <p:spPr>
          <a:xfrm rot="0">
            <a:off x="7458334" y="1661460"/>
            <a:ext cx="10436133" cy="4030389"/>
          </a:xfrm>
          <a:prstGeom prst="rect">
            <a:avLst/>
          </a:prstGeom>
        </p:spPr>
        <p:txBody>
          <a:bodyPr anchor="t" rtlCol="false" tIns="0" lIns="0" bIns="0" rIns="0">
            <a:spAutoFit/>
          </a:bodyPr>
          <a:lstStyle/>
          <a:p>
            <a:pPr algn="just" marL="0" indent="0" lvl="0">
              <a:lnSpc>
                <a:spcPts val="4607"/>
              </a:lnSpc>
              <a:spcBef>
                <a:spcPct val="0"/>
              </a:spcBef>
            </a:pPr>
            <a:r>
              <a:rPr lang="en-US" sz="2910">
                <a:solidFill>
                  <a:srgbClr val="FFFFFF"/>
                </a:solidFill>
                <a:latin typeface="Montserrat Light"/>
                <a:ea typeface="Montserrat Light"/>
                <a:cs typeface="Montserrat Light"/>
                <a:sym typeface="Montserrat Light"/>
              </a:rPr>
              <a:t>Pada gambar pertama, ditampilkan data awal sebelum dilakukan proses pengurutan, yaitu array berisi angka {24, 8, 42, 75, 29, 77, 38, 57}. Proses pengurutan menggunakan algoritma Dual Pivot Quick Sort, di mana dua elemen pivot dipilih untuk mempercepat pembagian data. Setelah proses sorting selesai, berdasarkan kedua pivot tersebut.</a:t>
            </a:r>
          </a:p>
        </p:txBody>
      </p:sp>
      <p:sp>
        <p:nvSpPr>
          <p:cNvPr name="TextBox 12" id="12"/>
          <p:cNvSpPr txBox="true"/>
          <p:nvPr/>
        </p:nvSpPr>
        <p:spPr>
          <a:xfrm rot="0">
            <a:off x="357116" y="6093218"/>
            <a:ext cx="9487583" cy="2585930"/>
          </a:xfrm>
          <a:prstGeom prst="rect">
            <a:avLst/>
          </a:prstGeom>
        </p:spPr>
        <p:txBody>
          <a:bodyPr anchor="t" rtlCol="false" tIns="0" lIns="0" bIns="0" rIns="0">
            <a:spAutoFit/>
          </a:bodyPr>
          <a:lstStyle/>
          <a:p>
            <a:pPr algn="just" marL="0" indent="0" lvl="0">
              <a:lnSpc>
                <a:spcPts val="4188"/>
              </a:lnSpc>
              <a:spcBef>
                <a:spcPct val="0"/>
              </a:spcBef>
            </a:pPr>
            <a:r>
              <a:rPr lang="en-US" sz="2645">
                <a:solidFill>
                  <a:srgbClr val="FFFFFF"/>
                </a:solidFill>
                <a:latin typeface="Montserrat Light"/>
                <a:ea typeface="Montserrat Light"/>
                <a:cs typeface="Montserrat Light"/>
                <a:sym typeface="Montserrat Light"/>
              </a:rPr>
              <a:t>seperti terlihat pada gambar kedua, data telah tersusun secara berurutan menjadi 8 24 29 38 42 57 75 77. Teknik ini meningkatkan efisiensi dibandingkan metode Quick Sort biasa, karena membagi array menjadi tiga bagian berdasarkan kedua pivot tersebut.</a:t>
            </a:r>
          </a:p>
        </p:txBody>
      </p:sp>
      <p:sp>
        <p:nvSpPr>
          <p:cNvPr name="AutoShape 13" id="13"/>
          <p:cNvSpPr/>
          <p:nvPr/>
        </p:nvSpPr>
        <p:spPr>
          <a:xfrm flipV="true">
            <a:off x="4629873" y="557711"/>
            <a:ext cx="942068"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038225"/>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351508"/>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COUNTING SORT</a:t>
            </a:r>
          </a:p>
        </p:txBody>
      </p:sp>
      <p:sp>
        <p:nvSpPr>
          <p:cNvPr name="TextBox 6" id="6"/>
          <p:cNvSpPr txBox="true"/>
          <p:nvPr/>
        </p:nvSpPr>
        <p:spPr>
          <a:xfrm rot="0">
            <a:off x="7293922" y="1276350"/>
            <a:ext cx="9965378" cy="511228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Pada gambar pertama terlihat implementasi Counting Sort untuk array {8, 1, 2, 2, 0, 0, 5}. Counting Sort bekerja dengan menghitung jumlah kemunculan setiap elemen, lalu mencetak elemen tersebut sesuai jumlahnya. Program ini pertama-tama menentukan nilai maksimum, kemudian membuat array count untuk menghitung frekuensi masing-masing nilai. Setelah penghitungan selesai, program mencetak elemen secara berurutan berdasarkan hasil count.</a:t>
            </a:r>
          </a:p>
          <a:p>
            <a:pPr algn="just" marL="0" indent="0" lvl="0">
              <a:lnSpc>
                <a:spcPts val="4115"/>
              </a:lnSpc>
              <a:spcBef>
                <a:spcPct val="0"/>
              </a:spcBef>
            </a:pPr>
          </a:p>
        </p:txBody>
      </p:sp>
      <p:sp>
        <p:nvSpPr>
          <p:cNvPr name="Freeform 7" id="7"/>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8" id="8"/>
          <p:cNvSpPr/>
          <p:nvPr/>
        </p:nvSpPr>
        <p:spPr>
          <a:xfrm flipV="true">
            <a:off x="12073005" y="704392"/>
            <a:ext cx="942068" cy="0"/>
          </a:xfrm>
          <a:prstGeom prst="line">
            <a:avLst/>
          </a:prstGeom>
          <a:ln cap="flat" w="9525">
            <a:solidFill>
              <a:srgbClr val="FFFFFF"/>
            </a:solidFill>
            <a:prstDash val="solid"/>
            <a:headEnd type="none" len="sm" w="sm"/>
            <a:tailEnd type="none" len="sm" w="sm"/>
          </a:ln>
        </p:spPr>
      </p:sp>
      <p:sp>
        <p:nvSpPr>
          <p:cNvPr name="AutoShape 9" id="9"/>
          <p:cNvSpPr/>
          <p:nvPr/>
        </p:nvSpPr>
        <p:spPr>
          <a:xfrm flipV="true">
            <a:off x="5267220" y="709154"/>
            <a:ext cx="942068"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349635" y="1038225"/>
            <a:ext cx="5253739" cy="5209309"/>
          </a:xfrm>
          <a:custGeom>
            <a:avLst/>
            <a:gdLst/>
            <a:ahLst/>
            <a:cxnLst/>
            <a:rect r="r" b="b" t="t" l="l"/>
            <a:pathLst>
              <a:path h="5209309" w="5253739">
                <a:moveTo>
                  <a:pt x="0" y="0"/>
                </a:moveTo>
                <a:lnTo>
                  <a:pt x="5253738" y="0"/>
                </a:lnTo>
                <a:lnTo>
                  <a:pt x="5253738" y="5209309"/>
                </a:lnTo>
                <a:lnTo>
                  <a:pt x="0" y="5209309"/>
                </a:lnTo>
                <a:lnTo>
                  <a:pt x="0" y="0"/>
                </a:lnTo>
                <a:close/>
              </a:path>
            </a:pathLst>
          </a:custGeom>
          <a:blipFill>
            <a:blip r:embed="rId7"/>
            <a:stretch>
              <a:fillRect l="0" t="0" r="0" b="0"/>
            </a:stretch>
          </a:blipFill>
        </p:spPr>
      </p:sp>
      <p:sp>
        <p:nvSpPr>
          <p:cNvPr name="Freeform 11" id="11"/>
          <p:cNvSpPr/>
          <p:nvPr/>
        </p:nvSpPr>
        <p:spPr>
          <a:xfrm flipH="false" flipV="false" rot="0">
            <a:off x="8699182" y="6648565"/>
            <a:ext cx="9046294" cy="3507747"/>
          </a:xfrm>
          <a:custGeom>
            <a:avLst/>
            <a:gdLst/>
            <a:ahLst/>
            <a:cxnLst/>
            <a:rect r="r" b="b" t="t" l="l"/>
            <a:pathLst>
              <a:path h="3507747" w="9046294">
                <a:moveTo>
                  <a:pt x="0" y="0"/>
                </a:moveTo>
                <a:lnTo>
                  <a:pt x="9046294" y="0"/>
                </a:lnTo>
                <a:lnTo>
                  <a:pt x="9046294" y="3507747"/>
                </a:lnTo>
                <a:lnTo>
                  <a:pt x="0" y="3507747"/>
                </a:lnTo>
                <a:lnTo>
                  <a:pt x="0" y="0"/>
                </a:lnTo>
                <a:close/>
              </a:path>
            </a:pathLst>
          </a:custGeom>
          <a:blipFill>
            <a:blip r:embed="rId8"/>
            <a:stretch>
              <a:fillRect l="0" t="0" r="0" b="0"/>
            </a:stretch>
          </a:blipFill>
        </p:spPr>
      </p:sp>
      <p:sp>
        <p:nvSpPr>
          <p:cNvPr name="TextBox 12" id="12"/>
          <p:cNvSpPr txBox="true"/>
          <p:nvPr/>
        </p:nvSpPr>
        <p:spPr>
          <a:xfrm rot="0">
            <a:off x="1568753" y="6819422"/>
            <a:ext cx="6231761" cy="3110462"/>
          </a:xfrm>
          <a:prstGeom prst="rect">
            <a:avLst/>
          </a:prstGeom>
        </p:spPr>
        <p:txBody>
          <a:bodyPr anchor="t" rtlCol="false" tIns="0" lIns="0" bIns="0" rIns="0">
            <a:spAutoFit/>
          </a:bodyPr>
          <a:lstStyle/>
          <a:p>
            <a:pPr algn="just" marL="0" indent="0" lvl="0">
              <a:lnSpc>
                <a:spcPts val="4166"/>
              </a:lnSpc>
              <a:spcBef>
                <a:spcPct val="0"/>
              </a:spcBef>
            </a:pPr>
            <a:r>
              <a:rPr lang="en-US" sz="2632">
                <a:solidFill>
                  <a:srgbClr val="FFFFFF"/>
                </a:solidFill>
                <a:latin typeface="Montserrat Light"/>
                <a:ea typeface="Montserrat Light"/>
                <a:cs typeface="Montserrat Light"/>
                <a:sym typeface="Montserrat Light"/>
              </a:rPr>
              <a:t> Pada gambar kedua, hasil output menunjukkan data telah tersusun sebagai 0 0 1 2 2 5 8, membuktikan bahwa Counting Sort efektif untuk mengurutkan data dengan rentang nilai kecil.</a:t>
            </a:r>
          </a:p>
        </p:txBody>
      </p:sp>
      <p:sp>
        <p:nvSpPr>
          <p:cNvPr name="AutoShape 13" id="13"/>
          <p:cNvSpPr/>
          <p:nvPr/>
        </p:nvSpPr>
        <p:spPr>
          <a:xfrm>
            <a:off x="1028700" y="6429604"/>
            <a:ext cx="1654225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7917277" y="1255939"/>
            <a:ext cx="2453446" cy="0"/>
          </a:xfrm>
          <a:prstGeom prst="line">
            <a:avLst/>
          </a:prstGeom>
          <a:ln cap="flat" w="19050">
            <a:solidFill>
              <a:srgbClr val="EA9267"/>
            </a:solidFill>
            <a:prstDash val="solid"/>
            <a:headEnd type="none" len="sm" w="sm"/>
            <a:tailEnd type="none" len="sm" w="sm"/>
          </a:ln>
        </p:spPr>
      </p:sp>
      <p:sp>
        <p:nvSpPr>
          <p:cNvPr name="TextBox 5" id="5"/>
          <p:cNvSpPr txBox="true"/>
          <p:nvPr/>
        </p:nvSpPr>
        <p:spPr>
          <a:xfrm rot="0">
            <a:off x="2972025" y="399133"/>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BINARY HEAP</a:t>
            </a:r>
          </a:p>
        </p:txBody>
      </p:sp>
      <p:sp>
        <p:nvSpPr>
          <p:cNvPr name="Freeform 6" id="6"/>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7" id="7"/>
          <p:cNvSpPr/>
          <p:nvPr/>
        </p:nvSpPr>
        <p:spPr>
          <a:xfrm flipV="true">
            <a:off x="13614327" y="6726266"/>
            <a:ext cx="942068"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8322575" y="6584706"/>
            <a:ext cx="9704709" cy="2860335"/>
          </a:xfrm>
          <a:custGeom>
            <a:avLst/>
            <a:gdLst/>
            <a:ahLst/>
            <a:cxnLst/>
            <a:rect r="r" b="b" t="t" l="l"/>
            <a:pathLst>
              <a:path h="2860335" w="9704709">
                <a:moveTo>
                  <a:pt x="0" y="0"/>
                </a:moveTo>
                <a:lnTo>
                  <a:pt x="9704710" y="0"/>
                </a:lnTo>
                <a:lnTo>
                  <a:pt x="9704710" y="2860335"/>
                </a:lnTo>
                <a:lnTo>
                  <a:pt x="0" y="2860335"/>
                </a:lnTo>
                <a:lnTo>
                  <a:pt x="0" y="0"/>
                </a:lnTo>
                <a:close/>
              </a:path>
            </a:pathLst>
          </a:custGeom>
          <a:blipFill>
            <a:blip r:embed="rId7"/>
            <a:stretch>
              <a:fillRect l="0" t="0" r="0" b="0"/>
            </a:stretch>
          </a:blipFill>
        </p:spPr>
      </p:sp>
      <p:sp>
        <p:nvSpPr>
          <p:cNvPr name="Freeform 9" id="9"/>
          <p:cNvSpPr/>
          <p:nvPr/>
        </p:nvSpPr>
        <p:spPr>
          <a:xfrm flipH="false" flipV="false" rot="0">
            <a:off x="357116" y="1436914"/>
            <a:ext cx="8160922" cy="4590519"/>
          </a:xfrm>
          <a:custGeom>
            <a:avLst/>
            <a:gdLst/>
            <a:ahLst/>
            <a:cxnLst/>
            <a:rect r="r" b="b" t="t" l="l"/>
            <a:pathLst>
              <a:path h="4590519" w="8160922">
                <a:moveTo>
                  <a:pt x="0" y="0"/>
                </a:moveTo>
                <a:lnTo>
                  <a:pt x="8160922" y="0"/>
                </a:lnTo>
                <a:lnTo>
                  <a:pt x="8160922" y="4590519"/>
                </a:lnTo>
                <a:lnTo>
                  <a:pt x="0" y="4590519"/>
                </a:lnTo>
                <a:lnTo>
                  <a:pt x="0" y="0"/>
                </a:lnTo>
                <a:close/>
              </a:path>
            </a:pathLst>
          </a:custGeom>
          <a:blipFill>
            <a:blip r:embed="rId8"/>
            <a:stretch>
              <a:fillRect l="0" t="0" r="0" b="0"/>
            </a:stretch>
          </a:blipFill>
        </p:spPr>
      </p:sp>
      <p:sp>
        <p:nvSpPr>
          <p:cNvPr name="TextBox 10" id="10"/>
          <p:cNvSpPr txBox="true"/>
          <p:nvPr/>
        </p:nvSpPr>
        <p:spPr>
          <a:xfrm rot="0">
            <a:off x="8518038" y="1899932"/>
            <a:ext cx="9704709" cy="356923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Pada gambar pertama ditunjukkan implementasi struktur data Priority Queue menggunakan konsep Binary Heap di C++. Setiap tugas memiliki nama dan tingkat prioritas, di mana prioritas lebih kecil berarti tugas tersebut lebih mendesak untuk diselesaikan. Data yang dimasukkan adalah tugas-tugas seperti SDA, PBO, Agama, dan Kewarganegaraan dengan prioritas berbeda. </a:t>
            </a:r>
          </a:p>
        </p:txBody>
      </p:sp>
      <p:sp>
        <p:nvSpPr>
          <p:cNvPr name="TextBox 11" id="11"/>
          <p:cNvSpPr txBox="true"/>
          <p:nvPr/>
        </p:nvSpPr>
        <p:spPr>
          <a:xfrm rot="0">
            <a:off x="357116" y="6182632"/>
            <a:ext cx="7822495" cy="356923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Program akan mengeluarkan elemen dengan prioritas tertinggi (nilai prioritas paling kecil) terlebih dahulu. Seperti terlihat pada gambar kedua, hasil output menunjukkan urutan tugas dari yang prioritasnya paling tinggi ke yang paling rendah: SDA (1), Kewarganegaraan (2), PBO (3), dan Agama (4).</a:t>
            </a:r>
          </a:p>
        </p:txBody>
      </p:sp>
      <p:sp>
        <p:nvSpPr>
          <p:cNvPr name="AutoShape 12" id="12"/>
          <p:cNvSpPr/>
          <p:nvPr/>
        </p:nvSpPr>
        <p:spPr>
          <a:xfrm>
            <a:off x="717043" y="6203645"/>
            <a:ext cx="1654225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7917277" y="2125976"/>
            <a:ext cx="2453446" cy="0"/>
          </a:xfrm>
          <a:prstGeom prst="line">
            <a:avLst/>
          </a:prstGeom>
          <a:ln cap="flat" w="19050">
            <a:solidFill>
              <a:srgbClr val="EA9267"/>
            </a:solidFill>
            <a:prstDash val="solid"/>
            <a:headEnd type="none" len="sm" w="sm"/>
            <a:tailEnd type="none" len="sm" w="sm"/>
          </a:ln>
        </p:spPr>
      </p:sp>
      <p:sp>
        <p:nvSpPr>
          <p:cNvPr name="AutoShape 8" id="8"/>
          <p:cNvSpPr/>
          <p:nvPr/>
        </p:nvSpPr>
        <p:spPr>
          <a:xfrm>
            <a:off x="2356311" y="3832973"/>
            <a:ext cx="2934735" cy="0"/>
          </a:xfrm>
          <a:prstGeom prst="line">
            <a:avLst/>
          </a:prstGeom>
          <a:ln cap="flat" w="9525">
            <a:solidFill>
              <a:srgbClr val="FFFFFF"/>
            </a:solidFill>
            <a:prstDash val="solid"/>
            <a:headEnd type="none" len="sm" w="sm"/>
            <a:tailEnd type="none" len="sm" w="sm"/>
          </a:ln>
        </p:spPr>
      </p:sp>
      <p:sp>
        <p:nvSpPr>
          <p:cNvPr name="AutoShape 9" id="9"/>
          <p:cNvSpPr/>
          <p:nvPr/>
        </p:nvSpPr>
        <p:spPr>
          <a:xfrm>
            <a:off x="2356311" y="7721856"/>
            <a:ext cx="2934735"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4305330" y="-187678"/>
            <a:ext cx="4389120" cy="4114800"/>
          </a:xfrm>
          <a:custGeom>
            <a:avLst/>
            <a:gdLst/>
            <a:ahLst/>
            <a:cxnLst/>
            <a:rect r="r" b="b" t="t" l="l"/>
            <a:pathLst>
              <a:path h="4114800" w="4389120">
                <a:moveTo>
                  <a:pt x="0" y="0"/>
                </a:moveTo>
                <a:lnTo>
                  <a:pt x="4389120" y="0"/>
                </a:lnTo>
                <a:lnTo>
                  <a:pt x="438912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011789" y="3081270"/>
            <a:ext cx="3500618" cy="586720"/>
          </a:xfrm>
          <a:prstGeom prst="rect">
            <a:avLst/>
          </a:prstGeom>
        </p:spPr>
        <p:txBody>
          <a:bodyPr anchor="t" rtlCol="false" tIns="0" lIns="0" bIns="0" rIns="0">
            <a:spAutoFit/>
          </a:bodyPr>
          <a:lstStyle/>
          <a:p>
            <a:pPr algn="ctr" marL="0" indent="0" lvl="0">
              <a:lnSpc>
                <a:spcPts val="5084"/>
              </a:lnSpc>
              <a:spcBef>
                <a:spcPct val="0"/>
              </a:spcBef>
            </a:pPr>
            <a:r>
              <a:rPr lang="en-US" b="true" sz="3211">
                <a:solidFill>
                  <a:srgbClr val="FFFFFF"/>
                </a:solidFill>
                <a:latin typeface="Montserrat Bold"/>
                <a:ea typeface="Montserrat Bold"/>
                <a:cs typeface="Montserrat Bold"/>
                <a:sym typeface="Montserrat Bold"/>
              </a:rPr>
              <a:t>KESIMPULAN</a:t>
            </a:r>
          </a:p>
        </p:txBody>
      </p:sp>
      <p:sp>
        <p:nvSpPr>
          <p:cNvPr name="TextBox 12" id="12"/>
          <p:cNvSpPr txBox="true"/>
          <p:nvPr/>
        </p:nvSpPr>
        <p:spPr>
          <a:xfrm rot="0">
            <a:off x="3762098" y="990600"/>
            <a:ext cx="10763804" cy="879122"/>
          </a:xfrm>
          <a:prstGeom prst="rect">
            <a:avLst/>
          </a:prstGeom>
        </p:spPr>
        <p:txBody>
          <a:bodyPr anchor="t" rtlCol="false" tIns="0" lIns="0" bIns="0" rIns="0">
            <a:spAutoFit/>
          </a:bodyPr>
          <a:lstStyle/>
          <a:p>
            <a:pPr algn="ctr">
              <a:lnSpc>
                <a:spcPts val="6944"/>
              </a:lnSpc>
            </a:pPr>
            <a:r>
              <a:rPr lang="en-US" b="true" sz="5555" spc="216">
                <a:solidFill>
                  <a:srgbClr val="EA9267"/>
                </a:solidFill>
                <a:latin typeface="Montserrat Bold"/>
                <a:ea typeface="Montserrat Bold"/>
                <a:cs typeface="Montserrat Bold"/>
                <a:sym typeface="Montserrat Bold"/>
              </a:rPr>
              <a:t>KESIMPULAN DAN SARAN</a:t>
            </a:r>
          </a:p>
        </p:txBody>
      </p:sp>
      <p:sp>
        <p:nvSpPr>
          <p:cNvPr name="TextBox 13" id="13"/>
          <p:cNvSpPr txBox="true"/>
          <p:nvPr/>
        </p:nvSpPr>
        <p:spPr>
          <a:xfrm rot="0">
            <a:off x="2011789" y="3990135"/>
            <a:ext cx="15105190" cy="254053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Struktur data dan algoritma merupakan fondasi utama dalam pengembangan perangkat lunak yang efisien. Pemilihan struktur data yang tepat, seperti array, linked list, tree, graph, stack, atau queue, dapat meningkatkan performa aplikasi secara signifikan. Algoritma seperti Quick Sort, Counting Sort, dan penerapan Binary Heap menunjukkan bagaimana metode yang berbeda bisa digunakan untuk mengoptimalkan pengolahan data.</a:t>
            </a:r>
          </a:p>
        </p:txBody>
      </p:sp>
      <p:sp>
        <p:nvSpPr>
          <p:cNvPr name="TextBox 14" id="14"/>
          <p:cNvSpPr txBox="true"/>
          <p:nvPr/>
        </p:nvSpPr>
        <p:spPr>
          <a:xfrm rot="0">
            <a:off x="2011789" y="6881447"/>
            <a:ext cx="3500618" cy="586720"/>
          </a:xfrm>
          <a:prstGeom prst="rect">
            <a:avLst/>
          </a:prstGeom>
        </p:spPr>
        <p:txBody>
          <a:bodyPr anchor="t" rtlCol="false" tIns="0" lIns="0" bIns="0" rIns="0">
            <a:spAutoFit/>
          </a:bodyPr>
          <a:lstStyle/>
          <a:p>
            <a:pPr algn="ctr" marL="0" indent="0" lvl="0">
              <a:lnSpc>
                <a:spcPts val="5084"/>
              </a:lnSpc>
              <a:spcBef>
                <a:spcPct val="0"/>
              </a:spcBef>
            </a:pPr>
            <a:r>
              <a:rPr lang="en-US" b="true" sz="3211">
                <a:solidFill>
                  <a:srgbClr val="FFFFFF"/>
                </a:solidFill>
                <a:latin typeface="Montserrat Bold"/>
                <a:ea typeface="Montserrat Bold"/>
                <a:cs typeface="Montserrat Bold"/>
                <a:sym typeface="Montserrat Bold"/>
              </a:rPr>
              <a:t>SARAN</a:t>
            </a:r>
          </a:p>
        </p:txBody>
      </p:sp>
      <p:sp>
        <p:nvSpPr>
          <p:cNvPr name="TextBox 15" id="15"/>
          <p:cNvSpPr txBox="true"/>
          <p:nvPr/>
        </p:nvSpPr>
        <p:spPr>
          <a:xfrm rot="0">
            <a:off x="2011789" y="7983794"/>
            <a:ext cx="15105190" cy="2026183"/>
          </a:xfrm>
          <a:prstGeom prst="rect">
            <a:avLst/>
          </a:prstGeom>
        </p:spPr>
        <p:txBody>
          <a:bodyPr anchor="t" rtlCol="false" tIns="0" lIns="0" bIns="0" rIns="0">
            <a:spAutoFit/>
          </a:bodyPr>
          <a:lstStyle/>
          <a:p>
            <a:pPr algn="just" marL="0" indent="0" lvl="0">
              <a:lnSpc>
                <a:spcPts val="4115"/>
              </a:lnSpc>
              <a:spcBef>
                <a:spcPct val="0"/>
              </a:spcBef>
            </a:pPr>
            <a:r>
              <a:rPr lang="en-US" sz="2600">
                <a:solidFill>
                  <a:srgbClr val="FFFFFF"/>
                </a:solidFill>
                <a:latin typeface="Montserrat Light"/>
                <a:ea typeface="Montserrat Light"/>
                <a:cs typeface="Montserrat Light"/>
                <a:sym typeface="Montserrat Light"/>
              </a:rPr>
              <a:t>Saran kami, untuk memperdalam pemahaman tentang struktur data dan algoritma, perlu dilakukan lebih banyak praktik langsung, memahami karakteristik masing-masing metode, dan memilih algoritma sesuai dengan kebutuhan permasalahan yang dihadapi.</a:t>
            </a:r>
          </a:p>
          <a:p>
            <a:pPr algn="just" marL="0" indent="0" lvl="0">
              <a:lnSpc>
                <a:spcPts val="411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DAGl0wi5dKc</dc:identifier>
  <dcterms:modified xsi:type="dcterms:W3CDTF">2011-08-01T06:04:30Z</dcterms:modified>
  <cp:revision>1</cp:revision>
  <dc:title>ALGORITHM DESIGN</dc:title>
</cp:coreProperties>
</file>